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22"/>
  </p:notesMasterIdLst>
  <p:sldIdLst>
    <p:sldId id="256" r:id="rId2"/>
    <p:sldId id="257" r:id="rId3"/>
    <p:sldId id="308" r:id="rId4"/>
    <p:sldId id="258" r:id="rId5"/>
    <p:sldId id="261" r:id="rId6"/>
    <p:sldId id="263" r:id="rId7"/>
    <p:sldId id="264" r:id="rId8"/>
    <p:sldId id="312" r:id="rId9"/>
    <p:sldId id="306" r:id="rId10"/>
    <p:sldId id="310" r:id="rId11"/>
    <p:sldId id="311" r:id="rId12"/>
    <p:sldId id="313" r:id="rId13"/>
    <p:sldId id="316" r:id="rId14"/>
    <p:sldId id="314" r:id="rId15"/>
    <p:sldId id="315" r:id="rId16"/>
    <p:sldId id="309" r:id="rId17"/>
    <p:sldId id="307" r:id="rId18"/>
    <p:sldId id="319" r:id="rId19"/>
    <p:sldId id="318" r:id="rId20"/>
    <p:sldId id="30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403" autoAdjust="0"/>
  </p:normalViewPr>
  <p:slideViewPr>
    <p:cSldViewPr snapToGrid="0" snapToObjects="1">
      <p:cViewPr varScale="1">
        <p:scale>
          <a:sx n="62" d="100"/>
          <a:sy n="62" d="100"/>
        </p:scale>
        <p:origin x="60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AC1B73-3DB6-BB44-A457-8C6DCD59996F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C2500-DB3E-A248-8AAA-22FDD4468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99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6BDB5-5630-4A86-8BCF-056020B9DA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51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14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</a:rPr>
              <a:t>None</a:t>
            </a:r>
            <a:r>
              <a:rPr lang="en-US" baseline="0" dirty="0" smtClean="0">
                <a:latin typeface="Times New Roman" charset="0"/>
                <a:ea typeface="ＭＳ Ｐゴシック" charset="-128"/>
              </a:rPr>
              <a:t> of these methods or software options was made with game development in mind.  </a:t>
            </a:r>
            <a:endParaRPr 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3577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</a:rPr>
              <a:t>There</a:t>
            </a:r>
            <a:r>
              <a:rPr lang="en-US" baseline="0" dirty="0" smtClean="0">
                <a:latin typeface="Times New Roman" charset="0"/>
                <a:ea typeface="ＭＳ Ｐゴシック" charset="-128"/>
              </a:rPr>
              <a:t> are 11 that I’ve listed.</a:t>
            </a:r>
            <a:endParaRPr 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274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16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7455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1370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247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913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6BDB5-5630-4A86-8BCF-056020B9DA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ym typeface="Wingdings" panose="05000000000000000000" pitchFamily="2" charset="2"/>
              </a:rPr>
              <a:t>Argonaut Software – Star Fox, Creature Shock, Harry Potter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Paradox Development – Thrill Kill, X-men, Mortal </a:t>
            </a:r>
            <a:r>
              <a:rPr lang="en-US" sz="1200" dirty="0" err="1" smtClean="0">
                <a:sym typeface="Wingdings" panose="05000000000000000000" pitchFamily="2" charset="2"/>
              </a:rPr>
              <a:t>Kombat</a:t>
            </a:r>
            <a:endParaRPr lang="en-US" sz="1200" dirty="0" smtClean="0">
              <a:sym typeface="Wingdings" panose="05000000000000000000" pitchFamily="2" charset="2"/>
            </a:endParaRPr>
          </a:p>
          <a:p>
            <a:r>
              <a:rPr lang="en-US" sz="1200" dirty="0" smtClean="0">
                <a:sym typeface="Wingdings" panose="05000000000000000000" pitchFamily="2" charset="2"/>
              </a:rPr>
              <a:t>Left Field Productions – MTX </a:t>
            </a:r>
            <a:r>
              <a:rPr lang="en-US" sz="1200" dirty="0" err="1" smtClean="0">
                <a:sym typeface="Wingdings" panose="05000000000000000000" pitchFamily="2" charset="2"/>
              </a:rPr>
              <a:t>Mototrax</a:t>
            </a:r>
            <a:endParaRPr lang="en-US" sz="1200" dirty="0" smtClean="0">
              <a:sym typeface="Wingdings" panose="05000000000000000000" pitchFamily="2" charset="2"/>
            </a:endParaRPr>
          </a:p>
          <a:p>
            <a:r>
              <a:rPr lang="en-US" sz="1200" dirty="0" err="1" smtClean="0">
                <a:sym typeface="Wingdings" panose="05000000000000000000" pitchFamily="2" charset="2"/>
              </a:rPr>
              <a:t>Neversoft</a:t>
            </a:r>
            <a:r>
              <a:rPr lang="en-US" sz="1200" dirty="0" smtClean="0">
                <a:sym typeface="Wingdings" panose="05000000000000000000" pitchFamily="2" charset="2"/>
              </a:rPr>
              <a:t> Entertainment – Tony Hawk, Guitar Hero</a:t>
            </a:r>
          </a:p>
          <a:p>
            <a:r>
              <a:rPr lang="en-US" sz="1200" dirty="0" smtClean="0">
                <a:sym typeface="Wingdings" panose="05000000000000000000" pitchFamily="2" charset="2"/>
              </a:rPr>
              <a:t>343 Industries – Halo 4, 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AC2500-DB3E-A248-8AAA-22FDD4468B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7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7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It can feel like you need a background in hostage negotiation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200" i="0" dirty="0" smtClean="0">
              <a:solidFill>
                <a:srgbClr val="000000"/>
              </a:solidFill>
              <a:latin typeface="Arial" charset="0"/>
            </a:endParaRPr>
          </a:p>
          <a:p>
            <a:endParaRPr 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220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642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9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470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0000"/>
                </a:solidFill>
                <a:latin typeface="Arial" charset="0"/>
              </a:rPr>
              <a:t>Have it in your data:  Know actuals not anecdotal evidence - Empowers your team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endParaRPr 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702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11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</a:rPr>
              <a:t>Remove</a:t>
            </a:r>
            <a:r>
              <a:rPr lang="en-US" baseline="0" dirty="0" smtClean="0">
                <a:latin typeface="Times New Roman" charset="0"/>
                <a:ea typeface="ＭＳ Ｐゴシック" charset="-128"/>
              </a:rPr>
              <a:t> your ego from it</a:t>
            </a:r>
            <a:endParaRPr 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49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12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-128"/>
              </a:rPr>
              <a:t>Where is the game</a:t>
            </a:r>
          </a:p>
          <a:p>
            <a:endParaRPr lang="en-US" dirty="0" smtClean="0">
              <a:latin typeface="Times New Roman" charset="0"/>
              <a:ea typeface="ＭＳ Ｐゴシック" charset="-128"/>
            </a:endParaRPr>
          </a:p>
          <a:p>
            <a:r>
              <a:rPr lang="en-US" dirty="0" smtClean="0">
                <a:latin typeface="Times New Roman" charset="0"/>
                <a:ea typeface="ＭＳ Ｐゴシック" charset="-128"/>
              </a:rPr>
              <a:t>Anecdote</a:t>
            </a:r>
          </a:p>
          <a:p>
            <a:endParaRPr lang="en-US" dirty="0" smtClean="0">
              <a:latin typeface="Times New Roman" charset="0"/>
              <a:ea typeface="ＭＳ Ｐゴシック" charset="-128"/>
            </a:endParaRPr>
          </a:p>
          <a:p>
            <a:r>
              <a:rPr lang="en-US" dirty="0" smtClean="0">
                <a:latin typeface="Times New Roman" charset="0"/>
                <a:ea typeface="ＭＳ Ｐゴシック" charset="-128"/>
              </a:rPr>
              <a:t>You hold the knowledge and plan for the whole</a:t>
            </a:r>
            <a:r>
              <a:rPr lang="en-US" baseline="0" dirty="0" smtClean="0">
                <a:latin typeface="Times New Roman" charset="0"/>
                <a:ea typeface="ＭＳ Ｐゴシック" charset="-128"/>
              </a:rPr>
              <a:t> project – sprints are for the team</a:t>
            </a:r>
            <a:endParaRPr 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7857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C5201-9634-C04F-9D95-90A6492982AF}" type="slidenum">
              <a:rPr lang="en-US"/>
              <a:pPr/>
              <a:t>13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69" y="4344229"/>
            <a:ext cx="5485463" cy="4114387"/>
          </a:xfrm>
          <a:noFill/>
          <a:ln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915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900">
              <a:srgbClr val="131313"/>
            </a:gs>
            <a:gs pos="0">
              <a:schemeClr val="bg1">
                <a:tint val="78000"/>
                <a:satMod val="220000"/>
              </a:schemeClr>
            </a:gs>
            <a:gs pos="100000">
              <a:schemeClr val="bg1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9/16/2016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 eaLnBrk="1" latinLnBrk="0" hangingPunct="1"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mailto:sderrick@vvisions.com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masutra.com/blogs/ErnstTenBosch/20130912/200168/What_Makes_a_Good_Game_Producer_Part_1.ph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Video_game_producer" TargetMode="External"/><Relationship Id="rId5" Type="http://schemas.openxmlformats.org/officeDocument/2006/relationships/hyperlink" Target="http://www.artofmanliness.com/2010/09/29/so-you-want-my-job-video-game-producer/" TargetMode="External"/><Relationship Id="rId4" Type="http://schemas.openxmlformats.org/officeDocument/2006/relationships/hyperlink" Target="http://www.gamasutra.com/blogs/ErnstTenBosch/20130919/200659/What_Makes_a_Good_Game_Producer_Part_2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burdon@vvisions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87" y="3144377"/>
            <a:ext cx="8513056" cy="3363344"/>
          </a:xfrm>
          <a:prstGeom prst="rect">
            <a:avLst/>
          </a:prstGeom>
        </p:spPr>
      </p:pic>
      <p:pic>
        <p:nvPicPr>
          <p:cNvPr id="1026" name="Picture 2" descr="\\vvalbfs01.activision.com\Media\Logos\VicariousVisions\SignatureSized\VVLogo-V_SignatureSized-BlackText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88685"/>
            <a:ext cx="533400" cy="61277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7796" y="5811410"/>
            <a:ext cx="1676695" cy="9575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 smtClean="0">
                <a:solidFill>
                  <a:srgbClr val="FFFFFF"/>
                </a:solidFill>
              </a:rPr>
              <a:t>Clive Burdon</a:t>
            </a:r>
          </a:p>
          <a:p>
            <a:pPr algn="l"/>
            <a:r>
              <a:rPr lang="en-US" sz="1200" dirty="0" smtClean="0">
                <a:solidFill>
                  <a:srgbClr val="FFFFFF"/>
                </a:solidFill>
              </a:rPr>
              <a:t>Senior Producer</a:t>
            </a:r>
          </a:p>
          <a:p>
            <a:pPr algn="l"/>
            <a:r>
              <a:rPr lang="en-US" sz="1200" dirty="0" smtClean="0">
                <a:solidFill>
                  <a:srgbClr val="FFFFFF"/>
                </a:solidFill>
                <a:hlinkClick r:id="rId5"/>
              </a:rPr>
              <a:t>cburdon@vvisions.com</a:t>
            </a:r>
            <a:endParaRPr lang="en-US" sz="1200" dirty="0" smtClean="0">
              <a:solidFill>
                <a:srgbClr val="FFFFFF"/>
              </a:solidFill>
            </a:endParaRPr>
          </a:p>
          <a:p>
            <a:pPr algn="l"/>
            <a:endParaRPr lang="en-US" sz="2000" dirty="0">
              <a:solidFill>
                <a:schemeClr val="accent4">
                  <a:lumMod val="2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7188200"/>
            <a:ext cx="3797300" cy="1947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039" y="439480"/>
            <a:ext cx="3122261" cy="2381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08" y="7188200"/>
            <a:ext cx="5922223" cy="2654558"/>
          </a:xfrm>
          <a:prstGeom prst="rect">
            <a:avLst/>
          </a:prstGeom>
        </p:spPr>
      </p:pic>
      <p:sp>
        <p:nvSpPr>
          <p:cNvPr id="11" name="AutoShape 8" descr="Image result for RIT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440010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There is no piece of information you cannot find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Have it in your data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Find the person who does know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Somebody </a:t>
            </a:r>
            <a:r>
              <a:rPr lang="en-US" sz="1400" dirty="0"/>
              <a:t>has done it before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Get enough information to answer more than the question asked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Party requirements</a:t>
            </a:r>
            <a:endParaRPr lang="en-US" sz="1400" dirty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Knowledge Holder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91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399"/>
            <a:ext cx="4400107" cy="35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Know your audience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Give the information that’s asked for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Be concise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Add detail if needed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You are the umbrella for your team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Advocate for your team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Never promise or agree to anything without the team knowing</a:t>
            </a:r>
            <a:endParaRPr lang="en-US" sz="1400" dirty="0"/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i="0" dirty="0" smtClean="0"/>
              <a:t>All conversations are “Yes, and” 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Never “No”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endParaRPr lang="en-US" sz="1400" i="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Be the facilitator not the contributor first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Great Communicator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92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9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9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9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399"/>
            <a:ext cx="4400107" cy="35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Work from your ship date backwards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Project dependent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Team dependent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Whole project vs sprint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Two groups who have it worst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i="0" dirty="0" smtClean="0"/>
              <a:t>Audio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Localization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Solid Planner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" name="Swinging Chai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646" y="1803399"/>
            <a:ext cx="4455699" cy="25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46" y="2045606"/>
            <a:ext cx="3430773" cy="2525430"/>
          </a:xfrm>
          <a:prstGeom prst="rect">
            <a:avLst/>
          </a:prstGeom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399"/>
            <a:ext cx="4400107" cy="35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Think like this guy</a:t>
            </a: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4" y="1870149"/>
            <a:ext cx="4596219" cy="287634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Solid Planner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Image result for shaun with a pi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08" y="1870385"/>
            <a:ext cx="5033189" cy="287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44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399"/>
            <a:ext cx="4400107" cy="35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Find a method that works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Agile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Scrum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/>
              <a:t>Kanban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Lean</a:t>
            </a:r>
            <a:endParaRPr lang="en-US" sz="1400" dirty="0" smtClean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Waterfall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err="1" smtClean="0"/>
              <a:t>Scrumterfall</a:t>
            </a: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Choose how you track tasks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Jira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Shotgun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Excel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MS Project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TFS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err="1" smtClean="0"/>
              <a:t>TicketTrack</a:t>
            </a:r>
            <a:endParaRPr lang="en-US" sz="1400" dirty="0" smtClean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Email</a:t>
            </a:r>
            <a:endParaRPr lang="en-US" sz="1400" dirty="0" smtClean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Cards</a:t>
            </a: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Solid Planner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09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09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093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09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093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093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0934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399"/>
            <a:ext cx="4400107" cy="35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Pre-production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Production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Alpha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Beta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Submission/Gold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Post Mortem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Day 1 patch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Live Support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DLC1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DLC2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Remaster in 5 years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Project Cycle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3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09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532711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Day To Day?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20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3505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Sequence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532711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do I mean by invisible?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28600" y="1803399"/>
            <a:ext cx="4400107" cy="351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Production’s role: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Facilitate decisions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Facilitate discussions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Communicate the vision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Give feedback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Provide information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Production’s other roles: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Identify and fill in gaps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Fosters better processes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Communicate information to stakeholders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Collect data and more data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3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532711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Gamasutra: What makes a good game producer?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latin typeface="Arial" charset="0"/>
                <a:hlinkClick r:id="rId3"/>
              </a:rPr>
              <a:t>Part 1</a:t>
            </a:r>
            <a:endParaRPr lang="en-US" sz="14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latin typeface="Arial" charset="0"/>
                <a:hlinkClick r:id="rId4"/>
              </a:rPr>
              <a:t>Part 2</a:t>
            </a:r>
            <a:endParaRPr lang="en-US" sz="14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So you want my job: Video Game Producer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latin typeface="Arial" charset="0"/>
                <a:hlinkClick r:id="rId5"/>
              </a:rPr>
              <a:t>Interview</a:t>
            </a:r>
            <a:endParaRPr lang="en-US" sz="1400" dirty="0" smtClean="0"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Wikipedia’s definition 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latin typeface="Arial" charset="0"/>
                <a:hlinkClick r:id="rId6"/>
              </a:rPr>
              <a:t>Video Game Producer</a:t>
            </a:r>
            <a:endParaRPr lang="en-US" sz="1400" dirty="0" smtClean="0"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Sources Of Information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41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2987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Who’s this guy with weird accent?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 smtClean="0"/>
              <a:t>Sr</a:t>
            </a:r>
            <a:r>
              <a:rPr lang="en-US" sz="1800" dirty="0"/>
              <a:t>.</a:t>
            </a:r>
            <a:r>
              <a:rPr lang="en-US" sz="1800" dirty="0" smtClean="0"/>
              <a:t> Producer at Vicarious Visions</a:t>
            </a:r>
          </a:p>
          <a:p>
            <a:pPr marL="0" indent="0">
              <a:buNone/>
            </a:pPr>
            <a:r>
              <a:rPr lang="en-US" sz="1800" dirty="0" smtClean="0"/>
              <a:t>22 year industry vet</a:t>
            </a:r>
          </a:p>
          <a:p>
            <a:pPr marL="0" indent="0">
              <a:buNone/>
            </a:pPr>
            <a:r>
              <a:rPr lang="en-US" sz="1800" dirty="0" smtClean="0"/>
              <a:t>28 titles ??? It maybe more. </a:t>
            </a:r>
            <a:r>
              <a:rPr lang="en-US" sz="1800" dirty="0" smtClean="0">
                <a:sym typeface="Wingdings" panose="05000000000000000000" pitchFamily="2" charset="2"/>
              </a:rPr>
              <a:t>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Argonaut Software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Paradox Development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Left Field Productions</a:t>
            </a:r>
          </a:p>
          <a:p>
            <a:r>
              <a:rPr lang="en-US" sz="1800" dirty="0" err="1" smtClean="0">
                <a:sym typeface="Wingdings" panose="05000000000000000000" pitchFamily="2" charset="2"/>
              </a:rPr>
              <a:t>Neversoft</a:t>
            </a:r>
            <a:r>
              <a:rPr lang="en-US" sz="1800" dirty="0" smtClean="0">
                <a:sym typeface="Wingdings" panose="05000000000000000000" pitchFamily="2" charset="2"/>
              </a:rPr>
              <a:t> Entertainment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343 Industries</a:t>
            </a:r>
          </a:p>
          <a:p>
            <a:r>
              <a:rPr lang="en-US" sz="1800" dirty="0" smtClean="0">
                <a:sym typeface="Wingdings" panose="05000000000000000000" pitchFamily="2" charset="2"/>
              </a:rPr>
              <a:t>Vicarious Visions</a:t>
            </a:r>
          </a:p>
          <a:p>
            <a:endParaRPr lang="en-US" sz="1800" dirty="0" smtClean="0">
              <a:sym typeface="Wingdings" panose="05000000000000000000" pitchFamily="2" charset="2"/>
            </a:endParaRPr>
          </a:p>
          <a:p>
            <a:r>
              <a:rPr lang="en-US" sz="1800" dirty="0" err="1" smtClean="0">
                <a:sym typeface="Wingdings" panose="05000000000000000000" pitchFamily="2" charset="2"/>
              </a:rPr>
              <a:t>Gamertag</a:t>
            </a:r>
            <a:r>
              <a:rPr lang="en-US" sz="1800" dirty="0" smtClean="0">
                <a:sym typeface="Wingdings" panose="05000000000000000000" pitchFamily="2" charset="2"/>
              </a:rPr>
              <a:t>/PSN: </a:t>
            </a:r>
            <a:r>
              <a:rPr lang="en-US" sz="1800" dirty="0" err="1" smtClean="0">
                <a:sym typeface="Wingdings" panose="05000000000000000000" pitchFamily="2" charset="2"/>
              </a:rPr>
              <a:t>WyzeOne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68" y="1840414"/>
            <a:ext cx="4018325" cy="29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5175247"/>
          </a:xfrm>
        </p:spPr>
        <p:txBody>
          <a:bodyPr>
            <a:normAutofit/>
          </a:bodyPr>
          <a:lstStyle/>
          <a:p>
            <a:endParaRPr lang="en-US" sz="1800" dirty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 smtClean="0"/>
              <a:t>Clive Burdon</a:t>
            </a:r>
            <a:endParaRPr lang="en-US" sz="2400" b="1" dirty="0"/>
          </a:p>
          <a:p>
            <a:pPr marL="0" indent="0">
              <a:buNone/>
            </a:pPr>
            <a:r>
              <a:rPr lang="en-US" sz="1800" dirty="0" smtClean="0"/>
              <a:t>Sr. Producer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chemeClr val="accent4">
                    <a:lumMod val="25000"/>
                  </a:schemeClr>
                </a:solidFill>
                <a:hlinkClick r:id="rId3"/>
              </a:rPr>
              <a:t>cburdon@vvisions.com</a:t>
            </a:r>
            <a:endParaRPr lang="en-US" sz="1800" dirty="0" smtClean="0">
              <a:solidFill>
                <a:schemeClr val="accent4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chemeClr val="accent4">
                  <a:lumMod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05001"/>
            <a:ext cx="5410200" cy="405764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Questions?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43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Vicarious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/>
              <a:t>In 2016, Vicarious Visions celebrated its 25</a:t>
            </a:r>
            <a:r>
              <a:rPr lang="en-US" sz="1800" baseline="30000" dirty="0"/>
              <a:t>th</a:t>
            </a:r>
            <a:r>
              <a:rPr lang="en-US" sz="1800" dirty="0"/>
              <a:t> year making video games. Over the years, we have made hundreds of games, in every genre, on every conceivable game platform in the known universe. If there is a device with two buttons and a screen, VV has released for it. We are a studio that is built to last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Our </a:t>
            </a:r>
            <a:r>
              <a:rPr lang="en-US" sz="1800" dirty="0"/>
              <a:t>philosophy of combining cutting-edge tech with creative innovation is evidenced in all of our products – from </a:t>
            </a:r>
            <a:r>
              <a:rPr lang="en-US" sz="1800" i="1" dirty="0" err="1"/>
              <a:t>Skylanders</a:t>
            </a:r>
            <a:r>
              <a:rPr lang="en-US" sz="1800" i="1" dirty="0"/>
              <a:t> </a:t>
            </a:r>
            <a:r>
              <a:rPr lang="en-US" sz="1800" dirty="0"/>
              <a:t>to </a:t>
            </a:r>
            <a:r>
              <a:rPr lang="en-US" sz="1800" i="1" dirty="0"/>
              <a:t>Marvel Ultimate Alliance</a:t>
            </a:r>
            <a:r>
              <a:rPr lang="en-US" sz="1800" dirty="0"/>
              <a:t> to </a:t>
            </a:r>
            <a:r>
              <a:rPr lang="en-US" sz="1800" i="1" dirty="0"/>
              <a:t>Tony Hawk</a:t>
            </a:r>
            <a:r>
              <a:rPr lang="en-US" sz="1800" dirty="0"/>
              <a:t> to </a:t>
            </a:r>
            <a:r>
              <a:rPr lang="en-US" sz="1800" i="1" dirty="0"/>
              <a:t>Guitar Hero</a:t>
            </a:r>
            <a:r>
              <a:rPr lang="en-US" sz="1800" dirty="0"/>
              <a:t>; we apply the same dedication to excellence to every major video game franchise we’ve worked on over the years</a:t>
            </a:r>
            <a:r>
              <a:rPr lang="en-US" sz="1800" dirty="0" smtClean="0"/>
              <a:t>.</a:t>
            </a:r>
            <a:r>
              <a:rPr lang="en-US" sz="1800" dirty="0"/>
              <a:t> </a:t>
            </a:r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We </a:t>
            </a:r>
            <a:r>
              <a:rPr lang="en-US" sz="1800" dirty="0"/>
              <a:t>thrive on a culture of collaboration, respect and fun. We have built a welcoming and relaxed workplace that invites creativity and encourages individual voices. We not only give our developers a safe, warm place to incubate and grow their ideas but the tools and support necessary to turn those ideas into impactful and memorable experiences.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10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Vicarious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Our studio is located in Albany, NY, a thriving Northeast city with an abundance of professional theatre, music, dance, sports, and a backyard full of recreational activities. (That’s a metaphorical backyard. The studio’s backyard has a patio and grill though…with seasonal awning.) And for those looking for more adventures, we’re located less than three hours from NYC, Boston, and Montreal!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VV manages a diverse portfolio of games, shipping multiple projects every year. </a:t>
            </a:r>
          </a:p>
        </p:txBody>
      </p:sp>
    </p:spTree>
    <p:extLst>
      <p:ext uri="{BB962C8B-B14F-4D97-AF65-F5344CB8AC3E}">
        <p14:creationId xmlns:p14="http://schemas.microsoft.com/office/powerpoint/2010/main" val="10584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634" y="3672958"/>
            <a:ext cx="2729961" cy="2260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334344"/>
            <a:ext cx="4599213" cy="45992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515" y="1334344"/>
            <a:ext cx="3357080" cy="221042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Our Most Recent Projects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340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74209"/>
            <a:ext cx="4703135" cy="3394075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/>
              <a:t>Art/Animation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Design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Engineering/Programming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Audio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Production</a:t>
            </a:r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QA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Game Development Disciplines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8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3505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b="1" i="0" dirty="0" smtClean="0">
                <a:cs typeface="Arial" panose="020B0604020202020204" pitchFamily="34" charset="0"/>
              </a:rPr>
              <a:t>A college degree in: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0" dirty="0" smtClean="0">
                <a:cs typeface="Arial" panose="020B0604020202020204" pitchFamily="34" charset="0"/>
              </a:rPr>
              <a:t>Art/Design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0" dirty="0" smtClean="0">
                <a:cs typeface="Arial" panose="020B0604020202020204" pitchFamily="34" charset="0"/>
              </a:rPr>
              <a:t>Engineering </a:t>
            </a:r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400" i="0" dirty="0" smtClean="0">
                <a:cs typeface="Arial" panose="020B0604020202020204" pitchFamily="34" charset="0"/>
              </a:rPr>
              <a:t>Production</a:t>
            </a: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sz="1400" b="1" i="0" dirty="0" smtClean="0">
                <a:cs typeface="Arial" panose="020B0604020202020204" pitchFamily="34" charset="0"/>
              </a:rPr>
              <a:t>Background in team management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Problem solver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i="0" dirty="0" smtClean="0">
                <a:cs typeface="Arial" panose="020B0604020202020204" pitchFamily="34" charset="0"/>
              </a:rPr>
              <a:t>Knowledge holder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i="0" dirty="0" smtClean="0">
                <a:cs typeface="Arial" panose="020B0604020202020204" pitchFamily="34" charset="0"/>
              </a:rPr>
              <a:t>Great communicator</a:t>
            </a:r>
          </a:p>
          <a:p>
            <a:pPr marL="1257300" lvl="2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Solid planner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b="1" i="0" dirty="0" smtClean="0"/>
              <a:t>Background in hostage negotiation</a:t>
            </a:r>
          </a:p>
        </p:txBody>
      </p:sp>
      <p:pic>
        <p:nvPicPr>
          <p:cNvPr id="6" name="Picture 2" descr="\\vvalbfs01\SuperNova\SprintReviews\ReviewDrops\Sprint7\9_EDC\images\BRN1_Outro_Town_State5_08_01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133" y="2006600"/>
            <a:ext cx="5147734" cy="386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0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Does It Take To Be A Producer?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58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09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9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3505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 charset="0"/>
            </a:endParaRP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52400" y="152400"/>
            <a:ext cx="6451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pitchFamily="30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  <a:ea typeface="ＭＳ Ｐゴシック" pitchFamily="30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  <a:ea typeface="ＭＳ Ｐゴシック" pitchFamily="30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  <a:ea typeface="ＭＳ Ｐゴシック" pitchFamily="30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  <a:ea typeface="ＭＳ Ｐゴシック" pitchFamily="30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EA5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fornian FB" pitchFamily="18" charset="0"/>
              </a:defRPr>
            </a:lvl9pPr>
          </a:lstStyle>
          <a:p>
            <a:pPr algn="l" eaLnBrk="1" hangingPunct="1"/>
            <a:endParaRPr lang="en-US" sz="3200" i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" name="The Negotiator (310) Movie CLIP - Never Say No (1998) 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1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371049" y="2346326"/>
            <a:ext cx="1846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endParaRPr lang="en-US" sz="3600" b="0" i="0">
              <a:latin typeface="Californian FB" pitchFamily="18" charset="0"/>
            </a:endParaRPr>
          </a:p>
          <a:p>
            <a:pPr algn="ctr"/>
            <a:endParaRPr lang="en-US" sz="3600" b="0" i="0">
              <a:latin typeface="Californian FB" pitchFamily="18" charset="0"/>
            </a:endParaRPr>
          </a:p>
        </p:txBody>
      </p:sp>
      <p:sp>
        <p:nvSpPr>
          <p:cNvPr id="1209347" name="Rectangle 3"/>
          <p:cNvSpPr>
            <a:spLocks noChangeArrowheads="1"/>
          </p:cNvSpPr>
          <p:nvPr/>
        </p:nvSpPr>
        <p:spPr bwMode="auto">
          <a:xfrm>
            <a:off x="228600" y="1803400"/>
            <a:ext cx="4400107" cy="3909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Rudyard Kipling poem “IF”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“If you can keep your head when all about you are losing theirs…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…you may have misread the situation.”</a:t>
            </a: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endParaRPr lang="en-US" sz="1400" dirty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There’s always a solution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Change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Scope</a:t>
            </a:r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Fix</a:t>
            </a:r>
            <a:endParaRPr lang="en-US" sz="1400" dirty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dirty="0" smtClean="0"/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1400" dirty="0" smtClean="0"/>
              <a:t>Provide options</a:t>
            </a:r>
            <a:endParaRPr lang="en-US" sz="1400" dirty="0"/>
          </a:p>
          <a:p>
            <a:pPr marL="800100" lvl="1" indent="-342900">
              <a:lnSpc>
                <a:spcPct val="90000"/>
              </a:lnSpc>
              <a:buFont typeface="Arial"/>
              <a:buChar char="•"/>
            </a:pPr>
            <a:endParaRPr lang="en-US" sz="1400" i="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199" y="274638"/>
            <a:ext cx="7977963" cy="1143000"/>
          </a:xfrm>
          <a:prstGeom prst="rect">
            <a:avLst/>
          </a:prstGeom>
        </p:spPr>
        <p:txBody>
          <a:bodyPr vert="horz" lIns="45720" rIns="45720" anchor="t">
            <a:normAutofit fontScale="975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defTabSz="914400"/>
            <a:r>
              <a:rPr lang="en-US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Problem Solver</a:t>
            </a:r>
            <a:endParaRPr lang="en-US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9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9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9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9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09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9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3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585</TotalTime>
  <Words>732</Words>
  <Application>Microsoft Office PowerPoint</Application>
  <PresentationFormat>On-screen Show (4:3)</PresentationFormat>
  <Paragraphs>212</Paragraphs>
  <Slides>20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ＭＳ Ｐゴシック</vt:lpstr>
      <vt:lpstr>Arial</vt:lpstr>
      <vt:lpstr>Calibri</vt:lpstr>
      <vt:lpstr>Californian FB</vt:lpstr>
      <vt:lpstr>Franklin Gothic Book</vt:lpstr>
      <vt:lpstr>Times New Roman</vt:lpstr>
      <vt:lpstr>Wingdings</vt:lpstr>
      <vt:lpstr>Wingdings 2</vt:lpstr>
      <vt:lpstr>Technic</vt:lpstr>
      <vt:lpstr>PowerPoint Presentation</vt:lpstr>
      <vt:lpstr>Who’s this guy with weird accent?</vt:lpstr>
      <vt:lpstr>Vicarious Visions</vt:lpstr>
      <vt:lpstr>Vicarious Visions</vt:lpstr>
      <vt:lpstr>Our Most Recent Projects</vt:lpstr>
      <vt:lpstr>Game Development Disciplines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Derrick</dc:creator>
  <cp:lastModifiedBy>CLIVE BURDON</cp:lastModifiedBy>
  <cp:revision>41</cp:revision>
  <dcterms:created xsi:type="dcterms:W3CDTF">2015-04-24T21:27:06Z</dcterms:created>
  <dcterms:modified xsi:type="dcterms:W3CDTF">2016-09-16T11:39:29Z</dcterms:modified>
</cp:coreProperties>
</file>